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2"/>
  </p:notesMasterIdLst>
  <p:sldIdLst>
    <p:sldId id="1193" r:id="rId5"/>
    <p:sldId id="1419" r:id="rId6"/>
    <p:sldId id="1434" r:id="rId7"/>
    <p:sldId id="1431" r:id="rId8"/>
    <p:sldId id="1432" r:id="rId9"/>
    <p:sldId id="1433" r:id="rId10"/>
    <p:sldId id="1376" r:id="rId11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2A7C30-4223-5A8E-AFAA-5BE30541DAAF}" name="Gummersall Bryan" initials="GB" userId="S::bryan.gummersall@seattlearch.org::d541eae3-a7f2-4959-9e9d-6989ef87eb1e" providerId="AD"/>
  <p188:author id="{72A7CDEF-178F-2599-D513-755FC286DF79}" name="Tancioco Joseph" initials="TJ" userId="S::joseph.tancioco@seattlearch.org::10d59db8-0371-4125-9589-240b74c485d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Tom" initials="MT" lastIdx="2" clrIdx="0">
    <p:extLst>
      <p:ext uri="{19B8F6BF-5375-455C-9EA6-DF929625EA0E}">
        <p15:presenceInfo xmlns:p15="http://schemas.microsoft.com/office/powerpoint/2012/main" userId="S::tom.martin@seattlearch.org::44d36a12-4b53-4f43-8e08-7e678504008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E1B"/>
    <a:srgbClr val="E23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3764" cy="467072"/>
          </a:xfrm>
          <a:prstGeom prst="rect">
            <a:avLst/>
          </a:prstGeom>
        </p:spPr>
        <p:txBody>
          <a:bodyPr vert="horz" lIns="92900" tIns="46449" rIns="92900" bIns="464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8" y="0"/>
            <a:ext cx="3013764" cy="467072"/>
          </a:xfrm>
          <a:prstGeom prst="rect">
            <a:avLst/>
          </a:prstGeom>
        </p:spPr>
        <p:txBody>
          <a:bodyPr vert="horz" lIns="92900" tIns="46449" rIns="92900" bIns="46449" rtlCol="0"/>
          <a:lstStyle>
            <a:lvl1pPr algn="r">
              <a:defRPr sz="1200"/>
            </a:lvl1pPr>
          </a:lstStyle>
          <a:p>
            <a:fld id="{FF609F64-D5B9-4F56-9225-F376D4ED703B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00" tIns="46449" rIns="92900" bIns="464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7"/>
            <a:ext cx="5563870" cy="3665458"/>
          </a:xfrm>
          <a:prstGeom prst="rect">
            <a:avLst/>
          </a:prstGeom>
        </p:spPr>
        <p:txBody>
          <a:bodyPr vert="horz" lIns="92900" tIns="46449" rIns="92900" bIns="464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033"/>
            <a:ext cx="3013764" cy="467071"/>
          </a:xfrm>
          <a:prstGeom prst="rect">
            <a:avLst/>
          </a:prstGeom>
        </p:spPr>
        <p:txBody>
          <a:bodyPr vert="horz" lIns="92900" tIns="46449" rIns="92900" bIns="464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8" y="8842033"/>
            <a:ext cx="3013764" cy="467071"/>
          </a:xfrm>
          <a:prstGeom prst="rect">
            <a:avLst/>
          </a:prstGeom>
        </p:spPr>
        <p:txBody>
          <a:bodyPr vert="horz" lIns="92900" tIns="46449" rIns="92900" bIns="46449" rtlCol="0" anchor="b"/>
          <a:lstStyle>
            <a:lvl1pPr algn="r">
              <a:defRPr sz="1200"/>
            </a:lvl1pPr>
          </a:lstStyle>
          <a:p>
            <a:fld id="{32738817-BBF6-4B32-83C6-F70FE8C091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4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274C3-311A-445B-85FB-252B21A2832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33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738817-BBF6-4B32-83C6-F70FE8C091C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91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738817-BBF6-4B32-83C6-F70FE8C091C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16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738817-BBF6-4B32-83C6-F70FE8C091C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3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738817-BBF6-4B32-83C6-F70FE8C091C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13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we started we discussed our “tools” for transition management… we have resources readily available to you 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738817-BBF6-4B32-83C6-F70FE8C091C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84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we started we discussed our “tools” for transition management… we have resources readily available to you 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738817-BBF6-4B32-83C6-F70FE8C091C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4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4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0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4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52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4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1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4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6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5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5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4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4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arishStaq.support@seattlearch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arishstaq.support@Seattlearch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2B90F21-8BC6-4DF2-A21E-6F499AEDB4EF}"/>
              </a:ext>
            </a:extLst>
          </p:cNvPr>
          <p:cNvSpPr txBox="1"/>
          <p:nvPr/>
        </p:nvSpPr>
        <p:spPr>
          <a:xfrm>
            <a:off x="1716161" y="1396374"/>
            <a:ext cx="8961431" cy="182051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9600" b="1" dirty="0">
                <a:latin typeface="Dubai"/>
                <a:cs typeface="Dubai"/>
              </a:rPr>
              <a:t>Monthly Support &amp; Check-in </a:t>
            </a:r>
            <a:endParaRPr lang="en-US" sz="9600" b="1" dirty="0">
              <a:latin typeface="Duba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i="1" dirty="0">
              <a:solidFill>
                <a:schemeClr val="tx2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i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i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" r="4436" b="-2"/>
          <a:stretch/>
        </p:blipFill>
        <p:spPr>
          <a:xfrm>
            <a:off x="418449" y="396155"/>
            <a:ext cx="878002" cy="13731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FBF6B66-6ACA-D046-8E58-6CFF235383CE}" type="slidenum">
              <a:rPr lang="en-US" dirty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E86E8D3-69C1-D5E3-DAD3-0482E63D98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7430" y="419972"/>
            <a:ext cx="2608155" cy="131873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EB3FE4F-BE32-2ED5-8FC8-E58DE5777650}"/>
              </a:ext>
            </a:extLst>
          </p:cNvPr>
          <p:cNvSpPr txBox="1"/>
          <p:nvPr/>
        </p:nvSpPr>
        <p:spPr>
          <a:xfrm>
            <a:off x="2130990" y="5501808"/>
            <a:ext cx="8118749" cy="135434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5000" b="1" dirty="0">
                <a:latin typeface="Dubai"/>
                <a:cs typeface="Dubai"/>
              </a:rPr>
              <a:t>November 8, 2023</a:t>
            </a:r>
          </a:p>
        </p:txBody>
      </p:sp>
    </p:spTree>
    <p:extLst>
      <p:ext uri="{BB962C8B-B14F-4D97-AF65-F5344CB8AC3E}">
        <p14:creationId xmlns:p14="http://schemas.microsoft.com/office/powerpoint/2010/main" val="41643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9649E1-9499-B292-D64B-619D8EC40C96}"/>
              </a:ext>
            </a:extLst>
          </p:cNvPr>
          <p:cNvSpPr txBox="1"/>
          <p:nvPr/>
        </p:nvSpPr>
        <p:spPr>
          <a:xfrm>
            <a:off x="1506099" y="2740298"/>
            <a:ext cx="9472435" cy="3823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v"/>
            </a:pP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Opening Prayer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v"/>
            </a:pP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Announcements: </a:t>
            </a:r>
          </a:p>
          <a:p>
            <a:pPr marL="914400" lvl="1" indent="-4572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v"/>
            </a:pP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Upcoming November Meetings</a:t>
            </a:r>
          </a:p>
          <a:p>
            <a:pPr marL="914400" lvl="1" indent="-4572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v"/>
            </a:pP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Monthly Check-in Time update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v"/>
            </a:pP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How to ask Questions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v"/>
            </a:pP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Amy and Edgar, our CSMs – Giving Statements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  <a:latin typeface="Duba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  <a:latin typeface="Dubai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5F7C6F-FDE0-2100-B5AB-8A51ECD4375D}"/>
              </a:ext>
            </a:extLst>
          </p:cNvPr>
          <p:cNvSpPr/>
          <p:nvPr/>
        </p:nvSpPr>
        <p:spPr>
          <a:xfrm>
            <a:off x="918983" y="1751392"/>
            <a:ext cx="6241483" cy="143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dirty="0">
                <a:ln/>
                <a:latin typeface="Dubai"/>
                <a:ea typeface="+mj-ea"/>
                <a:cs typeface="Calibri Light"/>
              </a:rPr>
              <a:t>Agenda</a:t>
            </a:r>
          </a:p>
        </p:txBody>
      </p:sp>
      <p:pic>
        <p:nvPicPr>
          <p:cNvPr id="4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37FF0275-D554-D4EB-55A6-496A5BFF2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983" y="294368"/>
            <a:ext cx="3252924" cy="163134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339CAE6-34A0-C9BF-C3B5-4CC718B0BBE3}"/>
              </a:ext>
            </a:extLst>
          </p:cNvPr>
          <p:cNvSpPr txBox="1"/>
          <p:nvPr/>
        </p:nvSpPr>
        <p:spPr>
          <a:xfrm>
            <a:off x="4440808" y="810506"/>
            <a:ext cx="6951659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latin typeface="Dubai"/>
                <a:ea typeface="+mn-lt"/>
                <a:cs typeface="+mn-lt"/>
              </a:rPr>
              <a:t>The Implementation Team's goal is to execute and support this database transition and software implementation with caution, collaboration, communication, and compassion. </a:t>
            </a:r>
            <a:endParaRPr lang="en-US" sz="2200" dirty="0">
              <a:latin typeface="Duba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484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cross with clouds and text&#10;&#10;Description automatically generated">
            <a:extLst>
              <a:ext uri="{FF2B5EF4-FFF2-40B4-BE49-F238E27FC236}">
                <a16:creationId xmlns:a16="http://schemas.microsoft.com/office/drawing/2014/main" id="{4B5484A3-CB66-D511-9295-002DB736FF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3" t="10921" r="10255" b="8342"/>
          <a:stretch/>
        </p:blipFill>
        <p:spPr>
          <a:xfrm>
            <a:off x="3713584" y="67739"/>
            <a:ext cx="5271001" cy="665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5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A5F7C6F-FDE0-2100-B5AB-8A51ECD4375D}"/>
              </a:ext>
            </a:extLst>
          </p:cNvPr>
          <p:cNvSpPr/>
          <p:nvPr/>
        </p:nvSpPr>
        <p:spPr>
          <a:xfrm>
            <a:off x="1006276" y="289856"/>
            <a:ext cx="7270508" cy="143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dirty="0">
                <a:ln/>
                <a:latin typeface="Dubai"/>
                <a:ea typeface="+mj-ea"/>
                <a:cs typeface="Calibri Light"/>
              </a:rPr>
              <a:t>Upcoming Meetings</a:t>
            </a:r>
          </a:p>
        </p:txBody>
      </p:sp>
      <p:pic>
        <p:nvPicPr>
          <p:cNvPr id="4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37FF0275-D554-D4EB-55A6-496A5BFF2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507" y="270177"/>
            <a:ext cx="3252924" cy="16313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8E6BE5D-AF52-0A8D-8008-D3E29BA44E6B}"/>
              </a:ext>
            </a:extLst>
          </p:cNvPr>
          <p:cNvSpPr txBox="1"/>
          <p:nvPr/>
        </p:nvSpPr>
        <p:spPr>
          <a:xfrm>
            <a:off x="460569" y="1551386"/>
            <a:ext cx="111691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Dubai" panose="020B0503030403030204" pitchFamily="34" charset="-78"/>
                <a:cs typeface="Dubai" panose="020B0503030403030204" pitchFamily="34" charset="-78"/>
              </a:rPr>
              <a:t>November 15 at Noon</a:t>
            </a:r>
          </a:p>
          <a:p>
            <a:pPr lvl="1"/>
            <a:r>
              <a:rPr lang="en-US" sz="4000" dirty="0">
                <a:latin typeface="Dubai" panose="020B0503030403030204" pitchFamily="34" charset="-78"/>
                <a:cs typeface="Dubai" panose="020B0503030403030204" pitchFamily="34" charset="-78"/>
              </a:rPr>
              <a:t>App Design, Discovery. and general training with Kelly B. (app designer extraordinaire)</a:t>
            </a:r>
          </a:p>
          <a:p>
            <a:r>
              <a:rPr lang="en-US" sz="4000" u="sng" dirty="0">
                <a:latin typeface="Dubai" panose="020B0503030403030204" pitchFamily="34" charset="-78"/>
                <a:cs typeface="Dubai" panose="020B0503030403030204" pitchFamily="34" charset="-78"/>
              </a:rPr>
              <a:t>November 29 at Noon</a:t>
            </a:r>
          </a:p>
          <a:p>
            <a:pPr lvl="1"/>
            <a:r>
              <a:rPr lang="en-US" sz="4000" dirty="0">
                <a:latin typeface="Dubai" panose="020B0503030403030204" pitchFamily="34" charset="-78"/>
                <a:cs typeface="Dubai" panose="020B0503030403030204" pitchFamily="34" charset="-78"/>
              </a:rPr>
              <a:t>There will be a special office hours support meeting with break-out rooms for those needing help with running their giving statements out of ParishStaq and App design.</a:t>
            </a:r>
          </a:p>
        </p:txBody>
      </p:sp>
    </p:spTree>
    <p:extLst>
      <p:ext uri="{BB962C8B-B14F-4D97-AF65-F5344CB8AC3E}">
        <p14:creationId xmlns:p14="http://schemas.microsoft.com/office/powerpoint/2010/main" val="283418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A5F7C6F-FDE0-2100-B5AB-8A51ECD4375D}"/>
              </a:ext>
            </a:extLst>
          </p:cNvPr>
          <p:cNvSpPr/>
          <p:nvPr/>
        </p:nvSpPr>
        <p:spPr>
          <a:xfrm>
            <a:off x="834535" y="631161"/>
            <a:ext cx="7643972" cy="143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ln/>
                <a:latin typeface="Dubai"/>
                <a:ea typeface="+mj-ea"/>
                <a:cs typeface="Calibri Light"/>
              </a:rPr>
              <a:t>Monthly Check-in Time and date  is changing!</a:t>
            </a:r>
          </a:p>
        </p:txBody>
      </p:sp>
      <p:pic>
        <p:nvPicPr>
          <p:cNvPr id="4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37FF0275-D554-D4EB-55A6-496A5BFF2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507" y="270177"/>
            <a:ext cx="3252924" cy="16313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53A204-C99C-E9EF-963B-AFA5A069D992}"/>
              </a:ext>
            </a:extLst>
          </p:cNvPr>
          <p:cNvSpPr txBox="1"/>
          <p:nvPr/>
        </p:nvSpPr>
        <p:spPr>
          <a:xfrm>
            <a:off x="732996" y="2209256"/>
            <a:ext cx="422477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Dubai" panose="020B0503030403030204" pitchFamily="34" charset="-78"/>
                <a:cs typeface="Dubai" panose="020B0503030403030204" pitchFamily="34" charset="-78"/>
              </a:rPr>
              <a:t>Starting in December we will be meeting on the second Thursday at </a:t>
            </a:r>
            <a:r>
              <a:rPr lang="en-US" sz="4400" dirty="0">
                <a:latin typeface="Dubai" panose="020B0503030403030204" pitchFamily="34" charset="-78"/>
                <a:cs typeface="Dubai" panose="020B0503030403030204" pitchFamily="34" charset="-78"/>
              </a:rPr>
              <a:t>10:00 am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E6BE5D-AF52-0A8D-8008-D3E29BA44E6B}"/>
              </a:ext>
            </a:extLst>
          </p:cNvPr>
          <p:cNvSpPr txBox="1"/>
          <p:nvPr/>
        </p:nvSpPr>
        <p:spPr>
          <a:xfrm>
            <a:off x="1022707" y="5572862"/>
            <a:ext cx="10596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Dubai" panose="020B0503030403030204" pitchFamily="34" charset="-78"/>
                <a:cs typeface="Dubai" panose="020B0503030403030204" pitchFamily="34" charset="-78"/>
              </a:rPr>
              <a:t>Next meeting will be on Thursday, December 14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FF103B-CCC6-C15E-FAF5-1B87D04411A7}"/>
              </a:ext>
            </a:extLst>
          </p:cNvPr>
          <p:cNvGrpSpPr/>
          <p:nvPr/>
        </p:nvGrpSpPr>
        <p:grpSpPr>
          <a:xfrm>
            <a:off x="5261324" y="2124942"/>
            <a:ext cx="6234696" cy="3224501"/>
            <a:chOff x="1371091" y="2279654"/>
            <a:chExt cx="5778005" cy="2800767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7824F69-055C-7B05-BFD2-57AE991649CB}"/>
                </a:ext>
              </a:extLst>
            </p:cNvPr>
            <p:cNvSpPr/>
            <p:nvPr/>
          </p:nvSpPr>
          <p:spPr>
            <a:xfrm>
              <a:off x="1371091" y="2279654"/>
              <a:ext cx="5778005" cy="280076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Graphic 7" descr="Monthly calendar outline">
              <a:extLst>
                <a:ext uri="{FF2B5EF4-FFF2-40B4-BE49-F238E27FC236}">
                  <a16:creationId xmlns:a16="http://schemas.microsoft.com/office/drawing/2014/main" id="{A8DC21FC-5170-47A3-E10D-FE75AB0B35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371091" y="2444018"/>
              <a:ext cx="2249079" cy="2249079"/>
            </a:xfrm>
            <a:prstGeom prst="rect">
              <a:avLst/>
            </a:prstGeom>
          </p:spPr>
        </p:pic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57804AD7-5B79-B214-35B2-5503B3D0DB3F}"/>
                </a:ext>
              </a:extLst>
            </p:cNvPr>
            <p:cNvSpPr/>
            <p:nvPr/>
          </p:nvSpPr>
          <p:spPr>
            <a:xfrm>
              <a:off x="3576142" y="3302520"/>
              <a:ext cx="1464788" cy="532071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 descr="Monthly calendar outline">
              <a:extLst>
                <a:ext uri="{FF2B5EF4-FFF2-40B4-BE49-F238E27FC236}">
                  <a16:creationId xmlns:a16="http://schemas.microsoft.com/office/drawing/2014/main" id="{65276A7B-5286-005A-3300-B5DFCED8DA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00017" y="2444018"/>
              <a:ext cx="2249079" cy="2249079"/>
            </a:xfrm>
            <a:prstGeom prst="rect">
              <a:avLst/>
            </a:prstGeom>
          </p:spPr>
        </p:pic>
        <p:pic>
          <p:nvPicPr>
            <p:cNvPr id="17" name="Graphic 16" descr="Checkmark with solid fill">
              <a:extLst>
                <a:ext uri="{FF2B5EF4-FFF2-40B4-BE49-F238E27FC236}">
                  <a16:creationId xmlns:a16="http://schemas.microsoft.com/office/drawing/2014/main" id="{91CD23F6-5068-9205-2316-C354C3F7C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979788" y="3088011"/>
              <a:ext cx="681977" cy="681977"/>
            </a:xfrm>
            <a:prstGeom prst="rect">
              <a:avLst/>
            </a:prstGeom>
          </p:spPr>
        </p:pic>
        <p:pic>
          <p:nvPicPr>
            <p:cNvPr id="18" name="Graphic 17" descr="Checkmark with solid fill">
              <a:extLst>
                <a:ext uri="{FF2B5EF4-FFF2-40B4-BE49-F238E27FC236}">
                  <a16:creationId xmlns:a16="http://schemas.microsoft.com/office/drawing/2014/main" id="{F1E5FDC0-D17B-1F4C-30BF-876EDCA41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254241" y="3088010"/>
              <a:ext cx="681977" cy="6819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374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9649E1-9499-B292-D64B-619D8EC40C96}"/>
              </a:ext>
            </a:extLst>
          </p:cNvPr>
          <p:cNvSpPr txBox="1"/>
          <p:nvPr/>
        </p:nvSpPr>
        <p:spPr>
          <a:xfrm>
            <a:off x="236737" y="2500891"/>
            <a:ext cx="11718525" cy="3823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v"/>
            </a:pP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Please ask </a:t>
            </a:r>
            <a:r>
              <a:rPr lang="en-US" sz="35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general </a:t>
            </a: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questions in the chat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v"/>
            </a:pP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Today’s presentation is on Giving Statements.  If you have Stewardship questions that are general, you may put them in the chat.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v"/>
            </a:pP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Please email </a:t>
            </a:r>
            <a:r>
              <a:rPr lang="en-US" sz="35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specific</a:t>
            </a: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 questions to </a:t>
            </a: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  <a:hlinkClick r:id="rId3"/>
              </a:rPr>
              <a:t>ParishStaq.support@seattlearch.org</a:t>
            </a:r>
            <a:endParaRPr lang="en-US" sz="3500" dirty="0">
              <a:solidFill>
                <a:schemeClr val="tx1">
                  <a:lumMod val="95000"/>
                  <a:lumOff val="5000"/>
                </a:schemeClr>
              </a:solidFill>
              <a:latin typeface="Dubai"/>
              <a:cs typeface="Calibri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v"/>
            </a:pPr>
            <a:r>
              <a:rPr lang="en-US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Dubai"/>
                <a:cs typeface="Calibri"/>
              </a:rPr>
              <a:t>If there is time at the end of the presentation, we will stop recording and hold open Q &amp; A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Wingdings" panose="020B0604020202020204" pitchFamily="34" charset="0"/>
              <a:buChar char="v"/>
            </a:pPr>
            <a:endParaRPr lang="en-US" sz="3500" dirty="0">
              <a:solidFill>
                <a:schemeClr val="tx1">
                  <a:lumMod val="95000"/>
                  <a:lumOff val="5000"/>
                </a:schemeClr>
              </a:solidFill>
              <a:latin typeface="Dubai"/>
              <a:cs typeface="Calibri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  <a:latin typeface="Duba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  <a:latin typeface="Dubai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5F7C6F-FDE0-2100-B5AB-8A51ECD4375D}"/>
              </a:ext>
            </a:extLst>
          </p:cNvPr>
          <p:cNvSpPr/>
          <p:nvPr/>
        </p:nvSpPr>
        <p:spPr>
          <a:xfrm>
            <a:off x="381740" y="1438641"/>
            <a:ext cx="11265763" cy="143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dirty="0">
                <a:ln/>
                <a:latin typeface="Dubai"/>
                <a:ea typeface="+mj-ea"/>
                <a:cs typeface="Calibri Light"/>
              </a:rPr>
              <a:t>How to Ask Questions</a:t>
            </a:r>
          </a:p>
        </p:txBody>
      </p:sp>
      <p:pic>
        <p:nvPicPr>
          <p:cNvPr id="4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37FF0275-D554-D4EB-55A6-496A5BFF22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127" y="206021"/>
            <a:ext cx="2862904" cy="14357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7EC6A1-F946-6607-CB44-DD1975E34EE0}"/>
              </a:ext>
            </a:extLst>
          </p:cNvPr>
          <p:cNvSpPr txBox="1"/>
          <p:nvPr/>
        </p:nvSpPr>
        <p:spPr>
          <a:xfrm>
            <a:off x="4259214" y="533776"/>
            <a:ext cx="6951659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latin typeface="Dubai"/>
                <a:ea typeface="+mn-lt"/>
                <a:cs typeface="+mn-lt"/>
              </a:rPr>
              <a:t>This meeting is being recorded, so we kindly ask that you respect the material and the presenters by remaining on mute and following the guidelines below:</a:t>
            </a:r>
            <a:endParaRPr lang="en-US" sz="2200" dirty="0">
              <a:latin typeface="Duba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9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9649E1-9499-B292-D64B-619D8EC40C96}"/>
              </a:ext>
            </a:extLst>
          </p:cNvPr>
          <p:cNvSpPr txBox="1"/>
          <p:nvPr/>
        </p:nvSpPr>
        <p:spPr>
          <a:xfrm>
            <a:off x="918983" y="3429000"/>
            <a:ext cx="10759367" cy="10430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5400" dirty="0">
                <a:latin typeface="Dubai"/>
                <a:ea typeface="+mn-lt"/>
                <a:cs typeface="+mn-lt"/>
                <a:hlinkClick r:id="rId3"/>
              </a:rPr>
              <a:t>parishstaq.support@seattlearch.org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Dubai"/>
              <a:ea typeface="+mn-lt"/>
              <a:cs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 dirty="0">
              <a:solidFill>
                <a:srgbClr val="0D0D0D"/>
              </a:solidFill>
              <a:latin typeface="Dubai"/>
              <a:cs typeface="Calibri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  <a:latin typeface="Duba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  <a:latin typeface="Dubai"/>
              <a:cs typeface="Calibri"/>
            </a:endParaRPr>
          </a:p>
        </p:txBody>
      </p:sp>
      <p:pic>
        <p:nvPicPr>
          <p:cNvPr id="4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37FF0275-D554-D4EB-55A6-496A5BFF22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983" y="294368"/>
            <a:ext cx="3252924" cy="163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88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169082-a3e2-49e6-b7e6-d80610311c63" xsi:nil="true"/>
    <lcf76f155ced4ddcb4097134ff3c332f xmlns="e7087da9-0847-49ed-bef1-983182d2c03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FDF45816A3D49A0B44B04E3A1E923" ma:contentTypeVersion="16" ma:contentTypeDescription="Create a new document." ma:contentTypeScope="" ma:versionID="ebdb63671104c15066fbcc8382afe06a">
  <xsd:schema xmlns:xsd="http://www.w3.org/2001/XMLSchema" xmlns:xs="http://www.w3.org/2001/XMLSchema" xmlns:p="http://schemas.microsoft.com/office/2006/metadata/properties" xmlns:ns2="e7087da9-0847-49ed-bef1-983182d2c03b" xmlns:ns3="98169082-a3e2-49e6-b7e6-d80610311c63" targetNamespace="http://schemas.microsoft.com/office/2006/metadata/properties" ma:root="true" ma:fieldsID="a5fc6dbc7794ca1b22d287cd89f6efe5" ns2:_="" ns3:_="">
    <xsd:import namespace="e7087da9-0847-49ed-bef1-983182d2c03b"/>
    <xsd:import namespace="98169082-a3e2-49e6-b7e6-d80610311c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87da9-0847-49ed-bef1-983182d2c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7e7bf9b-7038-4968-b368-25477f8e6f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169082-a3e2-49e6-b7e6-d80610311c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7cd99e8-d53b-4857-823c-d456674bc9b3}" ma:internalName="TaxCatchAll" ma:showField="CatchAllData" ma:web="98169082-a3e2-49e6-b7e6-d80610311c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9C0C80-18F0-4B2F-81FC-C0E371C0E41F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98169082-a3e2-49e6-b7e6-d80610311c63"/>
    <ds:schemaRef ds:uri="e7087da9-0847-49ed-bef1-983182d2c03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B08F74-E673-4813-A523-3136C25AEF1A}">
  <ds:schemaRefs>
    <ds:schemaRef ds:uri="98169082-a3e2-49e6-b7e6-d80610311c63"/>
    <ds:schemaRef ds:uri="e7087da9-0847-49ed-bef1-983182d2c0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E630515-55BF-4414-AE41-7FDBEC1FA0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297</Words>
  <Application>Microsoft Office PowerPoint</Application>
  <PresentationFormat>Widescreen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Dubai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Gummersall</dc:creator>
  <cp:lastModifiedBy>Jennifer Wong</cp:lastModifiedBy>
  <cp:revision>26</cp:revision>
  <cp:lastPrinted>2022-08-30T05:38:44Z</cp:lastPrinted>
  <dcterms:created xsi:type="dcterms:W3CDTF">2021-05-14T15:30:51Z</dcterms:created>
  <dcterms:modified xsi:type="dcterms:W3CDTF">2023-11-08T19:40:42Z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0x01010016CFDF45816A3D49A0B44B04E3A1E923</vt:lpwstr>
  </property>
  <property fmtid="{D5CDD505-2E9C-101B-9397-08002B2CF9AE}" pid="3" name="MediaServiceImageTags">
    <vt:lpwstr/>
  </property>
</Properties>
</file>